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22047200" cy="3194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150813" indent="30638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303213" indent="61118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455613" indent="91598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608013" indent="122078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9900"/>
    <a:srgbClr val="FFCC66"/>
    <a:srgbClr val="FF6600"/>
    <a:srgbClr val="66FFFF"/>
    <a:srgbClr val="FFFFFF"/>
    <a:srgbClr val="FF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615" autoAdjust="0"/>
    <p:restoredTop sz="99659" autoAdjust="0"/>
  </p:normalViewPr>
  <p:slideViewPr>
    <p:cSldViewPr>
      <p:cViewPr>
        <p:scale>
          <a:sx n="100" d="100"/>
          <a:sy n="100" d="100"/>
        </p:scale>
        <p:origin x="-1530" y="298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489"/>
            <a:ext cx="5829300" cy="21231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/>
            </a:lvl1pPr>
            <a:lvl2pPr marL="152385" indent="0" algn="ctr">
              <a:buNone/>
              <a:defRPr/>
            </a:lvl2pPr>
            <a:lvl3pPr marL="304770" indent="0" algn="ctr">
              <a:buNone/>
              <a:defRPr/>
            </a:lvl3pPr>
            <a:lvl4pPr marL="457154" indent="0" algn="ctr">
              <a:buNone/>
              <a:defRPr/>
            </a:lvl4pPr>
            <a:lvl5pPr marL="609539" indent="0" algn="ctr">
              <a:buNone/>
              <a:defRPr/>
            </a:lvl5pPr>
            <a:lvl6pPr marL="761924" indent="0" algn="ctr">
              <a:buNone/>
              <a:defRPr/>
            </a:lvl6pPr>
            <a:lvl7pPr marL="914309" indent="0" algn="ctr">
              <a:buNone/>
              <a:defRPr/>
            </a:lvl7pPr>
            <a:lvl8pPr marL="1066693" indent="0" algn="ctr">
              <a:buNone/>
              <a:defRPr/>
            </a:lvl8pPr>
            <a:lvl9pPr marL="121907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42654-D79A-4F50-84EA-1BE6BD3A6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AEA97-1BC5-4CEB-A15A-9561C37C0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490"/>
            <a:ext cx="1543050" cy="84526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490"/>
            <a:ext cx="4587586" cy="84526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0CB21-4320-40AC-85A0-9A756C543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594AB-E0BB-48DA-848A-C38CA9932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626" y="6365731"/>
            <a:ext cx="5829300" cy="1967442"/>
          </a:xfrm>
        </p:spPr>
        <p:txBody>
          <a:bodyPr anchor="t"/>
          <a:lstStyle>
            <a:lvl1pPr algn="l">
              <a:defRPr sz="1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626" y="4198793"/>
            <a:ext cx="5829300" cy="2166938"/>
          </a:xfrm>
        </p:spPr>
        <p:txBody>
          <a:bodyPr anchor="b"/>
          <a:lstStyle>
            <a:lvl1pPr marL="0" indent="0">
              <a:buNone/>
              <a:defRPr sz="700"/>
            </a:lvl1pPr>
            <a:lvl2pPr marL="152385" indent="0">
              <a:buNone/>
              <a:defRPr sz="600"/>
            </a:lvl2pPr>
            <a:lvl3pPr marL="304770" indent="0">
              <a:buNone/>
              <a:defRPr sz="500"/>
            </a:lvl3pPr>
            <a:lvl4pPr marL="457154" indent="0">
              <a:buNone/>
              <a:defRPr sz="500"/>
            </a:lvl4pPr>
            <a:lvl5pPr marL="609539" indent="0">
              <a:buNone/>
              <a:defRPr sz="500"/>
            </a:lvl5pPr>
            <a:lvl6pPr marL="761924" indent="0">
              <a:buNone/>
              <a:defRPr sz="500"/>
            </a:lvl6pPr>
            <a:lvl7pPr marL="914309" indent="0">
              <a:buNone/>
              <a:defRPr sz="500"/>
            </a:lvl7pPr>
            <a:lvl8pPr marL="1066693" indent="0">
              <a:buNone/>
              <a:defRPr sz="500"/>
            </a:lvl8pPr>
            <a:lvl9pPr marL="1219078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1D282-57FD-4A1C-B94C-39AD83FE7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65318" cy="6537710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49782" y="2311400"/>
            <a:ext cx="3065318" cy="6537710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DEB84-2463-402E-8944-2AB80ADAA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593"/>
            <a:ext cx="3030249" cy="923685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52385" indent="0">
              <a:buNone/>
              <a:defRPr sz="700" b="1"/>
            </a:lvl2pPr>
            <a:lvl3pPr marL="304770" indent="0">
              <a:buNone/>
              <a:defRPr sz="600" b="1"/>
            </a:lvl3pPr>
            <a:lvl4pPr marL="457154" indent="0">
              <a:buNone/>
              <a:defRPr sz="500" b="1"/>
            </a:lvl4pPr>
            <a:lvl5pPr marL="609539" indent="0">
              <a:buNone/>
              <a:defRPr sz="500" b="1"/>
            </a:lvl5pPr>
            <a:lvl6pPr marL="761924" indent="0">
              <a:buNone/>
              <a:defRPr sz="500" b="1"/>
            </a:lvl6pPr>
            <a:lvl7pPr marL="914309" indent="0">
              <a:buNone/>
              <a:defRPr sz="500" b="1"/>
            </a:lvl7pPr>
            <a:lvl8pPr marL="1066693" indent="0">
              <a:buNone/>
              <a:defRPr sz="500" b="1"/>
            </a:lvl8pPr>
            <a:lvl9pPr marL="1219078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278"/>
            <a:ext cx="3030249" cy="5707832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985" y="2217593"/>
            <a:ext cx="3031115" cy="923685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52385" indent="0">
              <a:buNone/>
              <a:defRPr sz="700" b="1"/>
            </a:lvl2pPr>
            <a:lvl3pPr marL="304770" indent="0">
              <a:buNone/>
              <a:defRPr sz="600" b="1"/>
            </a:lvl3pPr>
            <a:lvl4pPr marL="457154" indent="0">
              <a:buNone/>
              <a:defRPr sz="500" b="1"/>
            </a:lvl4pPr>
            <a:lvl5pPr marL="609539" indent="0">
              <a:buNone/>
              <a:defRPr sz="500" b="1"/>
            </a:lvl5pPr>
            <a:lvl6pPr marL="761924" indent="0">
              <a:buNone/>
              <a:defRPr sz="500" b="1"/>
            </a:lvl6pPr>
            <a:lvl7pPr marL="914309" indent="0">
              <a:buNone/>
              <a:defRPr sz="500" b="1"/>
            </a:lvl7pPr>
            <a:lvl8pPr marL="1066693" indent="0">
              <a:buNone/>
              <a:defRPr sz="500" b="1"/>
            </a:lvl8pPr>
            <a:lvl9pPr marL="1219078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985" y="3141278"/>
            <a:ext cx="3031115" cy="5707832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77F4C-FAE8-45F5-88AF-005638509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7E10D-0733-4ADE-A5E5-DCE59040B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9D9A2-03F3-4056-B4EA-0510CEA21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614"/>
            <a:ext cx="2256126" cy="1678517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614"/>
            <a:ext cx="3833812" cy="8454496"/>
          </a:xfrm>
        </p:spPr>
        <p:txBody>
          <a:bodyPr/>
          <a:lstStyle>
            <a:lvl1pPr>
              <a:defRPr sz="11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131"/>
            <a:ext cx="2256126" cy="6775979"/>
          </a:xfrm>
        </p:spPr>
        <p:txBody>
          <a:bodyPr/>
          <a:lstStyle>
            <a:lvl1pPr marL="0" indent="0">
              <a:buNone/>
              <a:defRPr sz="500"/>
            </a:lvl1pPr>
            <a:lvl2pPr marL="152385" indent="0">
              <a:buNone/>
              <a:defRPr sz="400"/>
            </a:lvl2pPr>
            <a:lvl3pPr marL="304770" indent="0">
              <a:buNone/>
              <a:defRPr sz="300"/>
            </a:lvl3pPr>
            <a:lvl4pPr marL="457154" indent="0">
              <a:buNone/>
              <a:defRPr sz="300"/>
            </a:lvl4pPr>
            <a:lvl5pPr marL="609539" indent="0">
              <a:buNone/>
              <a:defRPr sz="300"/>
            </a:lvl5pPr>
            <a:lvl6pPr marL="761924" indent="0">
              <a:buNone/>
              <a:defRPr sz="300"/>
            </a:lvl6pPr>
            <a:lvl7pPr marL="914309" indent="0">
              <a:buNone/>
              <a:defRPr sz="300"/>
            </a:lvl7pPr>
            <a:lvl8pPr marL="1066693" indent="0">
              <a:buNone/>
              <a:defRPr sz="300"/>
            </a:lvl8pPr>
            <a:lvl9pPr marL="1219078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C206A-10B3-4474-B81B-18D466AD8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324" y="6934200"/>
            <a:ext cx="4114800" cy="818621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324" y="884911"/>
            <a:ext cx="4114800" cy="5943600"/>
          </a:xfrm>
        </p:spPr>
        <p:txBody>
          <a:bodyPr/>
          <a:lstStyle>
            <a:lvl1pPr marL="0" indent="0">
              <a:buNone/>
              <a:defRPr sz="1100"/>
            </a:lvl1pPr>
            <a:lvl2pPr marL="152385" indent="0">
              <a:buNone/>
              <a:defRPr sz="900"/>
            </a:lvl2pPr>
            <a:lvl3pPr marL="304770" indent="0">
              <a:buNone/>
              <a:defRPr sz="800"/>
            </a:lvl3pPr>
            <a:lvl4pPr marL="457154" indent="0">
              <a:buNone/>
              <a:defRPr sz="700"/>
            </a:lvl4pPr>
            <a:lvl5pPr marL="609539" indent="0">
              <a:buNone/>
              <a:defRPr sz="700"/>
            </a:lvl5pPr>
            <a:lvl6pPr marL="761924" indent="0">
              <a:buNone/>
              <a:defRPr sz="700"/>
            </a:lvl6pPr>
            <a:lvl7pPr marL="914309" indent="0">
              <a:buNone/>
              <a:defRPr sz="700"/>
            </a:lvl7pPr>
            <a:lvl8pPr marL="1066693" indent="0">
              <a:buNone/>
              <a:defRPr sz="700"/>
            </a:lvl8pPr>
            <a:lvl9pPr marL="1219078" indent="0">
              <a:buNone/>
              <a:defRPr sz="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324" y="7752821"/>
            <a:ext cx="4114800" cy="1162579"/>
          </a:xfrm>
        </p:spPr>
        <p:txBody>
          <a:bodyPr/>
          <a:lstStyle>
            <a:lvl1pPr marL="0" indent="0">
              <a:buNone/>
              <a:defRPr sz="500"/>
            </a:lvl1pPr>
            <a:lvl2pPr marL="152385" indent="0">
              <a:buNone/>
              <a:defRPr sz="400"/>
            </a:lvl2pPr>
            <a:lvl3pPr marL="304770" indent="0">
              <a:buNone/>
              <a:defRPr sz="300"/>
            </a:lvl3pPr>
            <a:lvl4pPr marL="457154" indent="0">
              <a:buNone/>
              <a:defRPr sz="300"/>
            </a:lvl4pPr>
            <a:lvl5pPr marL="609539" indent="0">
              <a:buNone/>
              <a:defRPr sz="300"/>
            </a:lvl5pPr>
            <a:lvl6pPr marL="761924" indent="0">
              <a:buNone/>
              <a:defRPr sz="300"/>
            </a:lvl6pPr>
            <a:lvl7pPr marL="914309" indent="0">
              <a:buNone/>
              <a:defRPr sz="300"/>
            </a:lvl7pPr>
            <a:lvl8pPr marL="1066693" indent="0">
              <a:buNone/>
              <a:defRPr sz="300"/>
            </a:lvl8pPr>
            <a:lvl9pPr marL="1219078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E992D-1FEF-42A7-B938-9AA35176B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3" tIns="47892" rIns="95783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3" tIns="47892" rIns="95783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1763"/>
            <a:ext cx="1600200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3" tIns="47892" rIns="95783" bIns="47892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1763"/>
            <a:ext cx="2171700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3" tIns="47892" rIns="95783" bIns="47892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1763"/>
            <a:ext cx="1600200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3" tIns="47892" rIns="95783" bIns="47892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pPr>
              <a:defRPr/>
            </a:pPr>
            <a:fld id="{71E00B83-9186-4064-A389-3CCAC75E9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5pPr>
      <a:lvl6pPr marL="152385" algn="ctr" defTabSz="957696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6pPr>
      <a:lvl7pPr marL="304770" algn="ctr" defTabSz="957696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7pPr>
      <a:lvl8pPr marL="457154" algn="ctr" defTabSz="957696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8pPr>
      <a:lvl9pPr marL="609539" algn="ctr" defTabSz="957696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Arial" charset="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96975" indent="-238125" algn="l" defTabSz="957263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74813" indent="-238125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307465" indent="-239159" algn="l" defTabSz="957696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2459850" indent="-239159" algn="l" defTabSz="957696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2612235" indent="-239159" algn="l" defTabSz="957696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2764620" indent="-239159" algn="l" defTabSz="957696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52385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304770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57154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09539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61924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14309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66693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219078" algn="l" defTabSz="304770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hyperlink" Target="mailto:hady.hadiyanto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 bwMode="auto">
          <a:xfrm>
            <a:off x="152400" y="4876800"/>
            <a:ext cx="3200400" cy="22860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defTabSz="2873375">
              <a:defRPr/>
            </a:pPr>
            <a:endParaRPr lang="en-US" sz="5700"/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429000" y="4953000"/>
            <a:ext cx="3276600" cy="24006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square" lIns="30477" tIns="15238" rIns="30477" bIns="15238">
            <a:spAutoFit/>
          </a:bodyPr>
          <a:lstStyle/>
          <a:p>
            <a:pPr>
              <a:defRPr/>
            </a:pPr>
            <a:endParaRPr lang="en-US" sz="1100" dirty="0"/>
          </a:p>
          <a:p>
            <a:pPr>
              <a:defRPr/>
            </a:pPr>
            <a:endParaRPr lang="en-US" sz="1100" dirty="0"/>
          </a:p>
          <a:p>
            <a:pPr algn="just">
              <a:defRPr/>
            </a:pPr>
            <a:r>
              <a:rPr lang="en-US" sz="1100" dirty="0"/>
              <a:t>The concept of valorization is described by Figure 1. </a:t>
            </a:r>
            <a:r>
              <a:rPr lang="en-US" sz="1100" dirty="0" smtClean="0"/>
              <a:t>Due to high content of </a:t>
            </a:r>
            <a:r>
              <a:rPr lang="en-US" sz="1100" dirty="0"/>
              <a:t>COD, POME is utilized to  </a:t>
            </a:r>
            <a:r>
              <a:rPr lang="en-US" sz="1100" dirty="0" smtClean="0"/>
              <a:t> produce </a:t>
            </a:r>
            <a:r>
              <a:rPr lang="en-US" sz="1100" dirty="0"/>
              <a:t>biogas through anaerobic fermentation. It is estimated that 1 ton of POME can produce 15-20 m3 biogas with caloric value of 15-20 MJ/m3 biogas.</a:t>
            </a:r>
          </a:p>
          <a:p>
            <a:pPr algn="just">
              <a:defRPr/>
            </a:pPr>
            <a:r>
              <a:rPr lang="en-US" sz="1100" dirty="0"/>
              <a:t>The digested POME </a:t>
            </a:r>
            <a:r>
              <a:rPr lang="en-US" sz="1100" dirty="0" smtClean="0"/>
              <a:t>containing </a:t>
            </a:r>
            <a:r>
              <a:rPr lang="en-US" sz="1100" dirty="0"/>
              <a:t>high nutrition is fed into algae pond for biomass production. High content of N,P and K will be advantage for algae growth and photosynthetic. The carbon sources will be provided by using biogas from </a:t>
            </a:r>
            <a:r>
              <a:rPr lang="en-US" sz="1100" dirty="0" err="1"/>
              <a:t>biodigester</a:t>
            </a:r>
            <a:r>
              <a:rPr lang="en-US" sz="1100" dirty="0"/>
              <a:t>. It is well known that biogas contains of 30-40% CO2</a:t>
            </a:r>
            <a:r>
              <a:rPr lang="en-US" sz="1100" dirty="0" smtClean="0"/>
              <a:t>.</a:t>
            </a:r>
            <a:endParaRPr lang="en-US" sz="1100" dirty="0"/>
          </a:p>
        </p:txBody>
      </p:sp>
      <p:sp>
        <p:nvSpPr>
          <p:cNvPr id="2052" name="Text Box 706"/>
          <p:cNvSpPr txBox="1">
            <a:spLocks noChangeArrowheads="1"/>
          </p:cNvSpPr>
          <p:nvPr/>
        </p:nvSpPr>
        <p:spPr bwMode="auto">
          <a:xfrm>
            <a:off x="1219200" y="228600"/>
            <a:ext cx="5638800" cy="13733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square" lIns="18984" tIns="9492" rIns="18984" bIns="9492">
            <a:spAutoFit/>
          </a:bodyPr>
          <a:lstStyle/>
          <a:p>
            <a:pPr algn="ctr" defTabSz="957696">
              <a:spcBef>
                <a:spcPct val="50000"/>
              </a:spcBef>
              <a:defRPr/>
            </a:pPr>
            <a:r>
              <a:rPr lang="en-GB" sz="2000" b="1" dirty="0" smtClean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WASTE </a:t>
            </a:r>
            <a:r>
              <a:rPr lang="en-GB" sz="2000" b="1" dirty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TO </a:t>
            </a:r>
            <a:r>
              <a:rPr lang="en-GB" sz="2000" b="1" dirty="0">
                <a:solidFill>
                  <a:srgbClr val="0070C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BIOENERGY</a:t>
            </a:r>
            <a:r>
              <a:rPr lang="en-GB" sz="2000" b="1" dirty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 AND </a:t>
            </a:r>
            <a:r>
              <a:rPr lang="en-GB" sz="2000" b="1" dirty="0">
                <a:solidFill>
                  <a:srgbClr val="00B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FEED</a:t>
            </a:r>
            <a:r>
              <a:rPr lang="en-GB" sz="2000" b="1" dirty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rial Rounded MT Bold" pitchFamily="34" charset="0"/>
              </a:rPr>
              <a:t> </a:t>
            </a:r>
            <a:endParaRPr lang="en-GB" sz="2000" b="1" dirty="0"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rebuchet MS" pitchFamily="34" charset="0"/>
            </a:endParaRPr>
          </a:p>
          <a:p>
            <a:pPr algn="ctr" defTabSz="957696">
              <a:spcBef>
                <a:spcPct val="50000"/>
              </a:spcBef>
              <a:defRPr/>
            </a:pPr>
            <a:r>
              <a:rPr lang="en-GB" sz="1000" b="1" i="1" dirty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Utilization Of </a:t>
            </a:r>
            <a:r>
              <a:rPr lang="en-GB" sz="1000" b="1" i="1" dirty="0" smtClean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POME </a:t>
            </a:r>
            <a:r>
              <a:rPr lang="en-GB" sz="1000" b="1" i="1" dirty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(Palm Oil Mill Effluent) </a:t>
            </a:r>
            <a:r>
              <a:rPr lang="en-GB" sz="1000" b="1" i="1" dirty="0" smtClean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for </a:t>
            </a:r>
            <a:r>
              <a:rPr lang="en-GB" sz="1000" b="1" i="1" dirty="0" err="1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Biofuel</a:t>
            </a:r>
            <a:r>
              <a:rPr lang="en-GB" sz="1000" b="1" i="1" dirty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 </a:t>
            </a:r>
            <a:r>
              <a:rPr lang="en-GB" sz="1000" b="1" i="1" dirty="0" smtClean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and </a:t>
            </a:r>
            <a:r>
              <a:rPr lang="en-GB" sz="1000" b="1" i="1" dirty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Protein </a:t>
            </a:r>
            <a:r>
              <a:rPr lang="en-GB" sz="1000" b="1" i="1" dirty="0" smtClean="0">
                <a:solidFill>
                  <a:schemeClr val="accent5">
                    <a:lumMod val="1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rebuchet MS" pitchFamily="34" charset="0"/>
              </a:rPr>
              <a:t>Productions</a:t>
            </a:r>
            <a:endParaRPr lang="en-GB" sz="1000" b="1" i="1" dirty="0">
              <a:solidFill>
                <a:schemeClr val="accent5">
                  <a:lumMod val="1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rebuchet MS" pitchFamily="34" charset="0"/>
            </a:endParaRPr>
          </a:p>
          <a:p>
            <a:pPr marL="53975"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100" b="1" dirty="0" smtClean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HADIYANTO</a:t>
            </a:r>
            <a:endParaRPr lang="en-US" sz="1100" b="1" dirty="0">
              <a:solidFill>
                <a:srgbClr val="262699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charset="0"/>
            </a:endParaRPr>
          </a:p>
          <a:p>
            <a:pPr marL="89420" algn="ctr">
              <a:defRPr/>
            </a:pPr>
            <a:r>
              <a:rPr lang="en-US" sz="800" b="1" dirty="0" smtClean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Center </a:t>
            </a:r>
            <a:r>
              <a:rPr lang="en-US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for </a:t>
            </a:r>
            <a:r>
              <a:rPr lang="en-US" sz="800" b="1" dirty="0" smtClean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Biomass </a:t>
            </a:r>
            <a:r>
              <a:rPr lang="en-US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and Renewable Energy (C-BIORE) Chemical Engineering Department, </a:t>
            </a:r>
            <a:r>
              <a:rPr lang="en-US" sz="800" b="1" dirty="0" err="1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Diponegoro</a:t>
            </a:r>
            <a:r>
              <a:rPr lang="en-US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 University</a:t>
            </a:r>
          </a:p>
          <a:p>
            <a:pPr marL="89420" algn="ctr">
              <a:defRPr/>
            </a:pPr>
            <a:r>
              <a:rPr lang="pl-PL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Jl. Prof. Soedarto</a:t>
            </a:r>
            <a:r>
              <a:rPr lang="en-US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,</a:t>
            </a:r>
            <a:r>
              <a:rPr lang="pl-PL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 SH Tembalang Semarang </a:t>
            </a:r>
            <a:r>
              <a:rPr lang="en-US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– </a:t>
            </a:r>
            <a:r>
              <a:rPr lang="pl-PL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50239</a:t>
            </a:r>
            <a:r>
              <a:rPr lang="en-US" sz="800" b="1" dirty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, Email: </a:t>
            </a:r>
            <a:r>
              <a:rPr lang="en-US" sz="800" b="1" dirty="0" smtClean="0"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  <a:hlinkClick r:id="rId2"/>
              </a:rPr>
              <a:t>hady.hadiyanto@gmail.com</a:t>
            </a:r>
            <a:endParaRPr lang="en-US" sz="800" b="1" dirty="0" smtClean="0">
              <a:solidFill>
                <a:schemeClr val="accent5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charset="0"/>
            </a:endParaRPr>
          </a:p>
          <a:p>
            <a:pPr marL="89420" algn="ctr">
              <a:defRPr/>
            </a:pPr>
            <a:r>
              <a:rPr lang="en-US" sz="800" b="1" dirty="0" smtClean="0">
                <a:solidFill>
                  <a:srgbClr val="262699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cs typeface="Arial" charset="0"/>
              </a:rPr>
              <a:t>http://biore.coe.undip.ac.id</a:t>
            </a:r>
            <a:endParaRPr lang="en-US" sz="800" b="1" dirty="0">
              <a:solidFill>
                <a:srgbClr val="00206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charset="0"/>
            </a:endParaRPr>
          </a:p>
          <a:p>
            <a:pPr marL="89420" algn="ctr">
              <a:defRPr/>
            </a:pPr>
            <a:endParaRPr lang="en-US" sz="800" b="1" dirty="0">
              <a:solidFill>
                <a:srgbClr val="262699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cs typeface="Arial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8600" y="2209800"/>
            <a:ext cx="4038600" cy="24006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002060"/>
            </a:solidFill>
            <a:miter lim="800000"/>
            <a:headEnd/>
            <a:tailEnd/>
          </a:ln>
        </p:spPr>
        <p:txBody>
          <a:bodyPr lIns="30477" tIns="15238" rIns="30477" bIns="15238">
            <a:spAutoFit/>
          </a:bodyPr>
          <a:lstStyle/>
          <a:p>
            <a:pPr marL="57150" algn="just" defTabSz="857250"/>
            <a:endParaRPr lang="en-US" sz="1100" dirty="0"/>
          </a:p>
          <a:p>
            <a:pPr marL="57150" algn="just" defTabSz="857250"/>
            <a:r>
              <a:rPr lang="en-US" sz="1100" dirty="0"/>
              <a:t>The Indonesian palm oil industry has grown rapidly over the past few years </a:t>
            </a:r>
            <a:r>
              <a:rPr lang="en-US" sz="1100" dirty="0" smtClean="0"/>
              <a:t>and becomes </a:t>
            </a:r>
            <a:r>
              <a:rPr lang="en-US" sz="1100" dirty="0"/>
              <a:t>the world's largest producer of </a:t>
            </a:r>
            <a:r>
              <a:rPr lang="en-US" sz="1100" dirty="0" smtClean="0"/>
              <a:t>crude palm </a:t>
            </a:r>
            <a:r>
              <a:rPr lang="en-US" sz="1100" dirty="0"/>
              <a:t>oil. However, this large production </a:t>
            </a:r>
            <a:r>
              <a:rPr lang="en-US" sz="1100" dirty="0" smtClean="0"/>
              <a:t>produces </a:t>
            </a:r>
            <a:r>
              <a:rPr lang="en-US" sz="1100" dirty="0"/>
              <a:t>enormous amount of Palm Oil Mill Effluent (POME)  which is about 0.6 ton </a:t>
            </a:r>
            <a:r>
              <a:rPr lang="en-US" sz="1100" dirty="0" smtClean="0"/>
              <a:t>POME/tone FFB</a:t>
            </a:r>
            <a:r>
              <a:rPr lang="en-US" sz="1100" dirty="0"/>
              <a:t>. The main problem of this waste is </a:t>
            </a:r>
            <a:r>
              <a:rPr lang="en-US" sz="1100" dirty="0" smtClean="0"/>
              <a:t>high level of </a:t>
            </a:r>
            <a:r>
              <a:rPr lang="en-US" sz="1100" dirty="0"/>
              <a:t>COD/BOD, and total solid (Table 1) that may </a:t>
            </a:r>
            <a:r>
              <a:rPr lang="en-US" sz="1100" dirty="0" smtClean="0"/>
              <a:t>be harmful for </a:t>
            </a:r>
            <a:r>
              <a:rPr lang="en-US" sz="1100" dirty="0"/>
              <a:t>environment. In other hand, nutrient contents such as N, P, K </a:t>
            </a:r>
            <a:r>
              <a:rPr lang="en-US" sz="1100" dirty="0" smtClean="0"/>
              <a:t>seem </a:t>
            </a:r>
            <a:r>
              <a:rPr lang="en-US" sz="1100" dirty="0"/>
              <a:t>to be </a:t>
            </a:r>
            <a:r>
              <a:rPr lang="en-US" sz="1100" dirty="0" smtClean="0"/>
              <a:t>potential advantages </a:t>
            </a:r>
            <a:r>
              <a:rPr lang="en-US" sz="1100" dirty="0"/>
              <a:t>of </a:t>
            </a:r>
            <a:r>
              <a:rPr lang="en-US" sz="1100" dirty="0" smtClean="0"/>
              <a:t>POME </a:t>
            </a:r>
            <a:r>
              <a:rPr lang="en-US" sz="1100" dirty="0"/>
              <a:t>especially for </a:t>
            </a:r>
            <a:r>
              <a:rPr lang="en-US" sz="1100" dirty="0" smtClean="0"/>
              <a:t>cultivation media of algae to produce </a:t>
            </a:r>
            <a:r>
              <a:rPr lang="en-US" sz="1100" dirty="0"/>
              <a:t>biomass </a:t>
            </a:r>
            <a:r>
              <a:rPr lang="en-US" sz="1100" dirty="0" smtClean="0"/>
              <a:t>through photosynthesis reaction. The biomass then can be transformed to </a:t>
            </a:r>
            <a:r>
              <a:rPr lang="en-US" sz="1100" dirty="0" err="1" smtClean="0"/>
              <a:t>biofuel</a:t>
            </a:r>
            <a:r>
              <a:rPr lang="en-US" sz="1100" dirty="0" smtClean="0"/>
              <a:t> and feed due to their composition which is rich of lipid and protein. Therefore </a:t>
            </a:r>
            <a:r>
              <a:rPr lang="en-US" sz="1100" dirty="0"/>
              <a:t>the aim of  this </a:t>
            </a:r>
            <a:r>
              <a:rPr lang="en-US" sz="1100" dirty="0" smtClean="0"/>
              <a:t>project </a:t>
            </a:r>
            <a:r>
              <a:rPr lang="en-US" sz="1100" dirty="0"/>
              <a:t>is to </a:t>
            </a:r>
            <a:r>
              <a:rPr lang="en-US" sz="1100" dirty="0" smtClean="0"/>
              <a:t>utilize </a:t>
            </a:r>
            <a:r>
              <a:rPr lang="en-US" sz="1100" dirty="0"/>
              <a:t>POME </a:t>
            </a:r>
            <a:r>
              <a:rPr lang="en-US" sz="1100" dirty="0" smtClean="0"/>
              <a:t>for </a:t>
            </a:r>
            <a:r>
              <a:rPr lang="en-US" sz="1100" dirty="0"/>
              <a:t>food and energy </a:t>
            </a:r>
            <a:r>
              <a:rPr lang="en-US" sz="1100" dirty="0" smtClean="0"/>
              <a:t>by the help of </a:t>
            </a:r>
            <a:r>
              <a:rPr lang="en-US" sz="1100" dirty="0"/>
              <a:t>microalgae.</a:t>
            </a:r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914400" y="2057400"/>
            <a:ext cx="2590800" cy="276995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30477" tIns="15238" rIns="30477" bIns="15238">
            <a:spAutoFit/>
          </a:bodyPr>
          <a:lstStyle/>
          <a:p>
            <a:pPr algn="ctr" defTabSz="957696">
              <a:spcBef>
                <a:spcPct val="50000"/>
              </a:spcBef>
              <a:defRPr/>
            </a:pPr>
            <a:r>
              <a:rPr lang="en-US" sz="16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/>
              </a:rPr>
              <a:t>Introduction</a:t>
            </a:r>
          </a:p>
        </p:txBody>
      </p:sp>
      <p:sp>
        <p:nvSpPr>
          <p:cNvPr id="2057" name="Text Box 207"/>
          <p:cNvSpPr txBox="1">
            <a:spLocks noChangeArrowheads="1"/>
          </p:cNvSpPr>
          <p:nvPr/>
        </p:nvSpPr>
        <p:spPr bwMode="auto">
          <a:xfrm>
            <a:off x="1752600" y="7543800"/>
            <a:ext cx="3733800" cy="277812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30477" tIns="15238" rIns="30477" bIns="15238">
            <a:spAutoFit/>
          </a:bodyPr>
          <a:lstStyle/>
          <a:p>
            <a:pPr algn="ctr" defTabSz="957263">
              <a:spcBef>
                <a:spcPct val="50000"/>
              </a:spcBef>
              <a:defRPr/>
            </a:pPr>
            <a:r>
              <a:rPr lang="en-US" sz="1600" dirty="0" err="1" smtClean="0">
                <a:ln>
                  <a:solidFill>
                    <a:srgbClr val="002060"/>
                  </a:solidFill>
                </a:ln>
                <a:effectLst/>
              </a:rPr>
              <a:t>Spirulina</a:t>
            </a:r>
            <a:r>
              <a:rPr lang="en-US" sz="1600" dirty="0" smtClean="0">
                <a:ln>
                  <a:solidFill>
                    <a:srgbClr val="002060"/>
                  </a:solidFill>
                </a:ln>
                <a:effectLst/>
              </a:rPr>
              <a:t> Products</a:t>
            </a:r>
            <a:endParaRPr lang="en-US" sz="1600" dirty="0">
              <a:ln>
                <a:solidFill>
                  <a:srgbClr val="002060"/>
                </a:solidFill>
              </a:ln>
              <a:effectLst/>
            </a:endParaRPr>
          </a:p>
        </p:txBody>
      </p:sp>
      <p:sp>
        <p:nvSpPr>
          <p:cNvPr id="2059" name="Text Box 211"/>
          <p:cNvSpPr txBox="1">
            <a:spLocks noChangeArrowheads="1"/>
          </p:cNvSpPr>
          <p:nvPr/>
        </p:nvSpPr>
        <p:spPr bwMode="auto">
          <a:xfrm>
            <a:off x="3733800" y="4800600"/>
            <a:ext cx="2895600" cy="276225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30477" tIns="15238" rIns="30477" bIns="15238">
            <a:spAutoFit/>
          </a:bodyPr>
          <a:lstStyle/>
          <a:p>
            <a:pPr algn="ctr" defTabSz="957263">
              <a:spcBef>
                <a:spcPct val="50000"/>
              </a:spcBef>
              <a:defRPr/>
            </a:pPr>
            <a:r>
              <a:rPr lang="en-US" sz="16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/>
              </a:rPr>
              <a:t>The </a:t>
            </a:r>
            <a:r>
              <a:rPr lang="en-US" sz="16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effectLst/>
              </a:rPr>
              <a:t>Proposed </a:t>
            </a:r>
            <a:r>
              <a:rPr lang="en-US" sz="1600" dirty="0">
                <a:ln>
                  <a:solidFill>
                    <a:schemeClr val="accent6">
                      <a:lumMod val="75000"/>
                    </a:schemeClr>
                  </a:solidFill>
                </a:ln>
                <a:effectLst/>
              </a:rPr>
              <a:t>Concept</a:t>
            </a:r>
          </a:p>
        </p:txBody>
      </p:sp>
      <p:sp>
        <p:nvSpPr>
          <p:cNvPr id="2065" name="Text Box 9"/>
          <p:cNvSpPr txBox="1">
            <a:spLocks noChangeArrowheads="1"/>
          </p:cNvSpPr>
          <p:nvPr/>
        </p:nvSpPr>
        <p:spPr bwMode="auto">
          <a:xfrm>
            <a:off x="4419600" y="2057400"/>
            <a:ext cx="2286000" cy="1524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lIns="30477" tIns="15238" rIns="30477" bIns="15238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en-US" sz="800" b="1" dirty="0"/>
              <a:t>Table 1. POME characteristic</a:t>
            </a:r>
          </a:p>
        </p:txBody>
      </p:sp>
      <p:grpSp>
        <p:nvGrpSpPr>
          <p:cNvPr id="2066" name="Group 44"/>
          <p:cNvGrpSpPr>
            <a:grpSpLocks/>
          </p:cNvGrpSpPr>
          <p:nvPr/>
        </p:nvGrpSpPr>
        <p:grpSpPr bwMode="auto">
          <a:xfrm>
            <a:off x="152400" y="4953000"/>
            <a:ext cx="3219450" cy="2105025"/>
            <a:chOff x="0" y="4419600"/>
            <a:chExt cx="3219498" cy="2105799"/>
          </a:xfrm>
        </p:grpSpPr>
        <p:pic>
          <p:nvPicPr>
            <p:cNvPr id="2067" name="Picture 19" descr="C:\Users\hadiyanto\Pictures\IMG00043-20110304-1105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00200" y="5257800"/>
              <a:ext cx="1066800" cy="8382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68" name="Picture 20" descr="C:\Users\hadiyanto\Pictures\IMG00029-20110225-1508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5715000"/>
              <a:ext cx="838200" cy="5334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1" name="Round Same Side Corner Rectangle 20"/>
            <p:cNvSpPr/>
            <p:nvPr/>
          </p:nvSpPr>
          <p:spPr bwMode="auto">
            <a:xfrm>
              <a:off x="609609" y="4724512"/>
              <a:ext cx="914414" cy="381140"/>
            </a:xfrm>
            <a:prstGeom prst="round2SameRect">
              <a:avLst/>
            </a:prstGeom>
            <a:solidFill>
              <a:srgbClr val="FFCC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2873375">
                <a:defRPr/>
              </a:pPr>
              <a:r>
                <a:rPr lang="en-US" sz="900" b="1" dirty="0" err="1"/>
                <a:t>Biodigester</a:t>
              </a:r>
              <a:endParaRPr lang="en-US" sz="900" b="1" dirty="0"/>
            </a:p>
          </p:txBody>
        </p:sp>
        <p:cxnSp>
          <p:nvCxnSpPr>
            <p:cNvPr id="2076" name="Straight Arrow Connector 23"/>
            <p:cNvCxnSpPr>
              <a:cxnSpLocks noChangeShapeType="1"/>
            </p:cNvCxnSpPr>
            <p:nvPr/>
          </p:nvCxnSpPr>
          <p:spPr bwMode="auto">
            <a:xfrm>
              <a:off x="228600" y="4876800"/>
              <a:ext cx="304800" cy="1588"/>
            </a:xfrm>
            <a:prstGeom prst="straightConnector1">
              <a:avLst/>
            </a:prstGeom>
            <a:noFill/>
            <a:ln w="28575" algn="ctr">
              <a:solidFill>
                <a:srgbClr val="002060"/>
              </a:solidFill>
              <a:round/>
              <a:headEnd/>
              <a:tailEnd type="arrow" w="med" len="med"/>
            </a:ln>
          </p:spPr>
        </p:cxnSp>
        <p:sp>
          <p:nvSpPr>
            <p:cNvPr id="2077" name="TextBox 24"/>
            <p:cNvSpPr txBox="1">
              <a:spLocks noChangeArrowheads="1"/>
            </p:cNvSpPr>
            <p:nvPr/>
          </p:nvSpPr>
          <p:spPr bwMode="auto">
            <a:xfrm>
              <a:off x="0" y="4495800"/>
              <a:ext cx="63831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2060"/>
                  </a:solidFill>
                </a:rPr>
                <a:t>POME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 rot="5400000">
              <a:off x="1219138" y="5258108"/>
              <a:ext cx="45736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1447822" y="5486792"/>
              <a:ext cx="152402" cy="158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80" name="Straight Arrow Connector 29"/>
            <p:cNvCxnSpPr>
              <a:cxnSpLocks noChangeShapeType="1"/>
            </p:cNvCxnSpPr>
            <p:nvPr/>
          </p:nvCxnSpPr>
          <p:spPr bwMode="auto">
            <a:xfrm>
              <a:off x="1447800" y="4800600"/>
              <a:ext cx="1524000" cy="1588"/>
            </a:xfrm>
            <a:prstGeom prst="straightConnector1">
              <a:avLst/>
            </a:prstGeom>
            <a:noFill/>
            <a:ln w="28575" algn="ctr">
              <a:solidFill>
                <a:srgbClr val="C00000"/>
              </a:solidFill>
              <a:round/>
              <a:headEnd/>
              <a:tailEnd type="arrow" w="med" len="med"/>
            </a:ln>
          </p:spPr>
        </p:cxnSp>
        <p:cxnSp>
          <p:nvCxnSpPr>
            <p:cNvPr id="2081" name="Straight Connector 31"/>
            <p:cNvCxnSpPr>
              <a:cxnSpLocks noChangeShapeType="1"/>
            </p:cNvCxnSpPr>
            <p:nvPr/>
          </p:nvCxnSpPr>
          <p:spPr bwMode="auto">
            <a:xfrm rot="5400000">
              <a:off x="1752600" y="5029200"/>
              <a:ext cx="457200" cy="0"/>
            </a:xfrm>
            <a:prstGeom prst="line">
              <a:avLst/>
            </a:prstGeom>
            <a:noFill/>
            <a:ln w="19050" algn="ctr">
              <a:solidFill>
                <a:srgbClr val="CC3300"/>
              </a:solidFill>
              <a:round/>
              <a:headEnd/>
              <a:tailEnd type="triangle" w="med" len="med"/>
            </a:ln>
          </p:spPr>
        </p:cxnSp>
        <p:cxnSp>
          <p:nvCxnSpPr>
            <p:cNvPr id="2082" name="Straight Arrow Connector 32"/>
            <p:cNvCxnSpPr>
              <a:cxnSpLocks noChangeShapeType="1"/>
            </p:cNvCxnSpPr>
            <p:nvPr/>
          </p:nvCxnSpPr>
          <p:spPr bwMode="auto">
            <a:xfrm>
              <a:off x="914400" y="5867400"/>
              <a:ext cx="762000" cy="1588"/>
            </a:xfrm>
            <a:prstGeom prst="straightConnector1">
              <a:avLst/>
            </a:prstGeom>
            <a:noFill/>
            <a:ln w="28575" algn="ctr">
              <a:solidFill>
                <a:srgbClr val="009900"/>
              </a:solidFill>
              <a:round/>
              <a:headEnd/>
              <a:tailEnd type="arrow" w="med" len="med"/>
            </a:ln>
          </p:spPr>
        </p:cxnSp>
        <p:cxnSp>
          <p:nvCxnSpPr>
            <p:cNvPr id="2083" name="Straight Arrow Connector 35"/>
            <p:cNvCxnSpPr>
              <a:cxnSpLocks noChangeShapeType="1"/>
            </p:cNvCxnSpPr>
            <p:nvPr/>
          </p:nvCxnSpPr>
          <p:spPr bwMode="auto">
            <a:xfrm rot="5400000">
              <a:off x="2057400" y="6248400"/>
              <a:ext cx="457200" cy="1588"/>
            </a:xfrm>
            <a:prstGeom prst="straightConnector1">
              <a:avLst/>
            </a:prstGeom>
            <a:noFill/>
            <a:ln w="28575" algn="ctr">
              <a:solidFill>
                <a:srgbClr val="009900"/>
              </a:solidFill>
              <a:round/>
              <a:headEnd/>
              <a:tailEnd type="arrow" w="med" len="med"/>
            </a:ln>
          </p:spPr>
        </p:cxnSp>
        <p:sp>
          <p:nvSpPr>
            <p:cNvPr id="2084" name="TextBox 37"/>
            <p:cNvSpPr txBox="1">
              <a:spLocks noChangeArrowheads="1"/>
            </p:cNvSpPr>
            <p:nvPr/>
          </p:nvSpPr>
          <p:spPr bwMode="auto">
            <a:xfrm>
              <a:off x="304800" y="5486400"/>
              <a:ext cx="60305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2060"/>
                  </a:solidFill>
                </a:rPr>
                <a:t>Algae</a:t>
              </a:r>
            </a:p>
          </p:txBody>
        </p:sp>
        <p:sp>
          <p:nvSpPr>
            <p:cNvPr id="2085" name="TextBox 38"/>
            <p:cNvSpPr txBox="1">
              <a:spLocks noChangeArrowheads="1"/>
            </p:cNvSpPr>
            <p:nvPr/>
          </p:nvSpPr>
          <p:spPr bwMode="auto">
            <a:xfrm>
              <a:off x="2590800" y="5486400"/>
              <a:ext cx="62869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2060"/>
                  </a:solidFill>
                </a:rPr>
                <a:t>POND</a:t>
              </a:r>
            </a:p>
          </p:txBody>
        </p:sp>
        <p:sp>
          <p:nvSpPr>
            <p:cNvPr id="2086" name="TextBox 39"/>
            <p:cNvSpPr txBox="1">
              <a:spLocks noChangeArrowheads="1"/>
            </p:cNvSpPr>
            <p:nvPr/>
          </p:nvSpPr>
          <p:spPr bwMode="auto">
            <a:xfrm>
              <a:off x="2362200" y="6248400"/>
              <a:ext cx="71526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2060"/>
                  </a:solidFill>
                </a:rPr>
                <a:t>Protein</a:t>
              </a:r>
            </a:p>
          </p:txBody>
        </p:sp>
        <p:sp>
          <p:nvSpPr>
            <p:cNvPr id="2087" name="TextBox 40"/>
            <p:cNvSpPr txBox="1">
              <a:spLocks noChangeArrowheads="1"/>
            </p:cNvSpPr>
            <p:nvPr/>
          </p:nvSpPr>
          <p:spPr bwMode="auto">
            <a:xfrm>
              <a:off x="2286000" y="4419600"/>
              <a:ext cx="69762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2060"/>
                  </a:solidFill>
                </a:rPr>
                <a:t>Biogas</a:t>
              </a:r>
            </a:p>
          </p:txBody>
        </p:sp>
        <p:sp>
          <p:nvSpPr>
            <p:cNvPr id="2088" name="TextBox 42"/>
            <p:cNvSpPr txBox="1">
              <a:spLocks noChangeArrowheads="1"/>
            </p:cNvSpPr>
            <p:nvPr/>
          </p:nvSpPr>
          <p:spPr bwMode="auto">
            <a:xfrm>
              <a:off x="914400" y="5181600"/>
              <a:ext cx="57522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2060"/>
                  </a:solidFill>
                </a:rPr>
                <a:t>N,P,K</a:t>
              </a:r>
            </a:p>
          </p:txBody>
        </p:sp>
        <p:sp>
          <p:nvSpPr>
            <p:cNvPr id="2089" name="TextBox 43"/>
            <p:cNvSpPr txBox="1">
              <a:spLocks noChangeArrowheads="1"/>
            </p:cNvSpPr>
            <p:nvPr/>
          </p:nvSpPr>
          <p:spPr bwMode="auto">
            <a:xfrm>
              <a:off x="1981200" y="4953000"/>
              <a:ext cx="50045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2060"/>
                  </a:solidFill>
                </a:rPr>
                <a:t>CO2</a:t>
              </a:r>
            </a:p>
          </p:txBody>
        </p:sp>
      </p:grpSp>
      <p:pic>
        <p:nvPicPr>
          <p:cNvPr id="2091" name="Picture 4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7467600"/>
            <a:ext cx="684793" cy="60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" name="Picture 40" descr="DSC0069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62600" y="8229600"/>
            <a:ext cx="685800" cy="666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2" name="Picture 41" descr="DSC0069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86500" y="8229600"/>
            <a:ext cx="571500" cy="76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3" name="Picture 42" descr="DSC0069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6257925" y="7553325"/>
            <a:ext cx="685800" cy="514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1752600" y="7848600"/>
          <a:ext cx="37338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070"/>
                <a:gridCol w="684530"/>
                <a:gridCol w="622300"/>
                <a:gridCol w="622300"/>
                <a:gridCol w="622300"/>
                <a:gridCol w="622300"/>
              </a:tblGrid>
              <a:tr h="277561"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Sample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Protein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Lipid</a:t>
                      </a:r>
                    </a:p>
                    <a:p>
                      <a:pPr algn="ctr"/>
                      <a:r>
                        <a:rPr lang="en-US" sz="800" baseline="0" dirty="0" smtClean="0">
                          <a:solidFill>
                            <a:schemeClr val="tx1"/>
                          </a:solidFill>
                        </a:rPr>
                        <a:t> (%)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Fiber </a:t>
                      </a:r>
                    </a:p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Ash </a:t>
                      </a:r>
                    </a:p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Water (%)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0159"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With </a:t>
                      </a:r>
                      <a:r>
                        <a:rPr lang="en-US" sz="800" dirty="0" err="1" smtClean="0"/>
                        <a:t>Pome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54,86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0,3868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32.6490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10.3971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16.7039</a:t>
                      </a:r>
                      <a:endParaRPr lang="en-US" sz="800" dirty="0"/>
                    </a:p>
                  </a:txBody>
                  <a:tcPr/>
                </a:tc>
              </a:tr>
              <a:tr h="270159"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Fresh</a:t>
                      </a:r>
                      <a:r>
                        <a:rPr lang="en-US" sz="800" baseline="0" dirty="0" smtClean="0"/>
                        <a:t> water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58.71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0.0856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36.2861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8.9864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14.3855</a:t>
                      </a:r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228600"/>
            <a:ext cx="12049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7391400"/>
            <a:ext cx="1676400" cy="190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4" name="TextBox 43"/>
          <p:cNvSpPr txBox="1"/>
          <p:nvPr/>
        </p:nvSpPr>
        <p:spPr>
          <a:xfrm>
            <a:off x="1752600" y="8915401"/>
            <a:ext cx="3733800" cy="246221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The current </a:t>
            </a:r>
            <a:r>
              <a:rPr lang="en-US" sz="1000" dirty="0" err="1" smtClean="0"/>
              <a:t>Spirulina</a:t>
            </a:r>
            <a:r>
              <a:rPr lang="en-US" sz="1000" dirty="0" smtClean="0"/>
              <a:t> product is eligible for feed supplements</a:t>
            </a:r>
            <a:endParaRPr lang="en-US" sz="1000" dirty="0"/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11" cstate="print"/>
          <a:srcRect l="11250" t="23000" r="11250" b="7000"/>
          <a:stretch>
            <a:fillRect/>
          </a:stretch>
        </p:blipFill>
        <p:spPr bwMode="auto">
          <a:xfrm>
            <a:off x="4267200" y="22098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Rectangle 47"/>
          <p:cNvSpPr/>
          <p:nvPr/>
        </p:nvSpPr>
        <p:spPr bwMode="auto">
          <a:xfrm>
            <a:off x="0" y="0"/>
            <a:ext cx="6858000" cy="2286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2873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73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73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358</Words>
  <Application>Microsoft Office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Semarang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 Hadiyanto</dc:creator>
  <cp:lastModifiedBy>hadiyanto</cp:lastModifiedBy>
  <cp:revision>117</cp:revision>
  <dcterms:created xsi:type="dcterms:W3CDTF">2010-11-07T18:28:34Z</dcterms:created>
  <dcterms:modified xsi:type="dcterms:W3CDTF">2013-05-29T05:39:52Z</dcterms:modified>
</cp:coreProperties>
</file>